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sldIdLst>
    <p:sldId id="264" r:id="rId4"/>
    <p:sldId id="273" r:id="rId5"/>
    <p:sldId id="275" r:id="rId6"/>
    <p:sldId id="270" r:id="rId7"/>
    <p:sldId id="278" r:id="rId8"/>
    <p:sldId id="277" r:id="rId9"/>
    <p:sldId id="27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C92"/>
    <a:srgbClr val="65C2C2"/>
    <a:srgbClr val="F2F2F2"/>
    <a:srgbClr val="DE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446"/>
    <p:restoredTop sz="94705"/>
  </p:normalViewPr>
  <p:slideViewPr>
    <p:cSldViewPr snapToGrid="0" snapToObjects="1">
      <p:cViewPr varScale="1">
        <p:scale>
          <a:sx n="102" d="100"/>
          <a:sy n="102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197E2-D26C-2145-AD1C-52EBC3A7AF2A}" type="datetimeFigureOut">
              <a:rPr lang="en-US" smtClean="0"/>
              <a:t>7/18/18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195A5-5B8F-AE48-9EAA-5B1362503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3EE6F5E-48CF-5049-9636-DA863FA850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635" b="4223"/>
          <a:stretch/>
        </p:blipFill>
        <p:spPr>
          <a:xfrm>
            <a:off x="0" y="0"/>
            <a:ext cx="12195389" cy="685800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1159413E-6133-FA4A-8617-50E64DE0A8D3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9CE89BA-5995-4449-9FDF-8C9C5018F9AE}"/>
              </a:ext>
            </a:extLst>
          </p:cNvPr>
          <p:cNvGrpSpPr/>
          <p:nvPr userDrawn="1"/>
        </p:nvGrpSpPr>
        <p:grpSpPr>
          <a:xfrm>
            <a:off x="0" y="4459"/>
            <a:ext cx="14365185" cy="6853542"/>
            <a:chOff x="0" y="4458"/>
            <a:chExt cx="14365185" cy="685354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4925B81-0BA7-9649-AC00-6D31FD8027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4458"/>
              <a:ext cx="12192000" cy="342900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4D9644CF-1F9A-2145-A38E-EF6E492706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173185" y="2280062"/>
              <a:ext cx="12192000" cy="45779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879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39CE89BA-5995-4449-9FDF-8C9C5018F9AE}"/>
              </a:ext>
            </a:extLst>
          </p:cNvPr>
          <p:cNvGrpSpPr/>
          <p:nvPr userDrawn="1"/>
        </p:nvGrpSpPr>
        <p:grpSpPr>
          <a:xfrm>
            <a:off x="0" y="4458"/>
            <a:ext cx="14365185" cy="6853542"/>
            <a:chOff x="0" y="4458"/>
            <a:chExt cx="14365185" cy="685354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34925B81-0BA7-9649-AC00-6D31FD8027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4458"/>
              <a:ext cx="12192000" cy="342900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4D9644CF-1F9A-2145-A38E-EF6E492706B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173185" y="2280062"/>
              <a:ext cx="12192000" cy="45779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64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5F8706-63BE-3C47-B6D8-821B1E4C45E3}" type="datetimeFigureOut">
              <a:rPr lang="en-US" smtClean="0"/>
              <a:t>7/18/18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70381B-AACD-E54A-8563-1B85AEABEC3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4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091" y="5975217"/>
            <a:ext cx="2626428" cy="6206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hteck 1"/>
          <p:cNvSpPr/>
          <p:nvPr userDrawn="1"/>
        </p:nvSpPr>
        <p:spPr>
          <a:xfrm>
            <a:off x="8486078" y="245327"/>
            <a:ext cx="3512634" cy="1014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7800109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245160" y="5137501"/>
            <a:ext cx="3020290" cy="1652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F17BB9BA-8104-1740-8BD1-B1F3558CFC1E}"/>
              </a:ext>
            </a:extLst>
          </p:cNvPr>
          <p:cNvSpPr/>
          <p:nvPr/>
        </p:nvSpPr>
        <p:spPr>
          <a:xfrm>
            <a:off x="2211601" y="1014761"/>
            <a:ext cx="7986532" cy="168503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CD30F751-9333-9C4C-9E40-54C5CFEF5CE3}"/>
              </a:ext>
            </a:extLst>
          </p:cNvPr>
          <p:cNvSpPr txBox="1">
            <a:spLocks/>
          </p:cNvSpPr>
          <p:nvPr/>
        </p:nvSpPr>
        <p:spPr>
          <a:xfrm>
            <a:off x="2211601" y="1249529"/>
            <a:ext cx="7986532" cy="1017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4000" b="1" dirty="0">
                <a:solidFill>
                  <a:srgbClr val="347C92"/>
                </a:solidFill>
                <a:latin typeface="Montserrat" pitchFamily="2" charset="77"/>
                <a:ea typeface="Montserrat" charset="0"/>
                <a:cs typeface="Montserrat" charset="0"/>
              </a:rPr>
              <a:t>WAS IST KOMMUNIKATIONSDESIGN?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A5366208-2C22-074D-A7E0-0B2994EC85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163300" y="58293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99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42"/>
    </mc:Choice>
    <mc:Fallback>
      <p:transition spd="slow" advTm="4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898571" y="734613"/>
            <a:ext cx="6881538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DESIGN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590774" y="3466081"/>
            <a:ext cx="11055760" cy="2107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AT" sz="3200" b="1" dirty="0">
                <a:latin typeface="Montserrat" pitchFamily="2" charset="77"/>
                <a:ea typeface="Montserrat Light" charset="0"/>
                <a:cs typeface="Montserrat Light" charset="0"/>
              </a:rPr>
              <a:t>Kommunikations</a:t>
            </a:r>
            <a:r>
              <a:rPr lang="de-AT" sz="3200" b="1" dirty="0">
                <a:solidFill>
                  <a:srgbClr val="65C2C2"/>
                </a:solidFill>
                <a:latin typeface="Montserrat" pitchFamily="2" charset="77"/>
                <a:ea typeface="Montserrat Light" charset="0"/>
                <a:cs typeface="Montserrat Light" charset="0"/>
              </a:rPr>
              <a:t>design</a:t>
            </a:r>
            <a:endParaRPr lang="de-AT" sz="2400" b="1" dirty="0">
              <a:solidFill>
                <a:srgbClr val="65C2C2"/>
              </a:solidFill>
              <a:latin typeface="Montserrat" pitchFamily="2" charset="77"/>
              <a:ea typeface="Montserrat Light" charset="0"/>
              <a:cs typeface="Montserrat Light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A2B4E7-C6CE-414A-849C-57D13D364942}"/>
              </a:ext>
            </a:extLst>
          </p:cNvPr>
          <p:cNvSpPr txBox="1"/>
          <p:nvPr/>
        </p:nvSpPr>
        <p:spPr>
          <a:xfrm>
            <a:off x="590774" y="1522351"/>
            <a:ext cx="11055760" cy="203618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Design muss – im Gegensatz zu Kunst – </a:t>
            </a:r>
            <a:b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</a:br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immer einen </a:t>
            </a:r>
            <a:r>
              <a:rPr lang="de-AT" sz="2400" dirty="0">
                <a:solidFill>
                  <a:srgbClr val="65C2C2"/>
                </a:solidFill>
                <a:latin typeface="Montserrat Light" pitchFamily="2" charset="77"/>
                <a:ea typeface="Montserrat Light" charset="0"/>
                <a:cs typeface="Montserrat Light" charset="0"/>
              </a:rPr>
              <a:t>Zweck erfüllen</a:t>
            </a:r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.</a:t>
            </a:r>
            <a:endParaRPr lang="de-AT" dirty="0">
              <a:solidFill>
                <a:srgbClr val="65C2C2"/>
              </a:solidFill>
              <a:latin typeface="Montserrat Light" pitchFamily="2" charset="77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898571" y="734613"/>
            <a:ext cx="6881538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KOMMUNIKATION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590774" y="3466081"/>
            <a:ext cx="11055760" cy="2107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AT" sz="3200" b="1" dirty="0">
                <a:solidFill>
                  <a:srgbClr val="65C2C2"/>
                </a:solidFill>
                <a:latin typeface="Montserrat" pitchFamily="2" charset="77"/>
                <a:ea typeface="Montserrat Light" charset="0"/>
                <a:cs typeface="Montserrat Light" charset="0"/>
              </a:rPr>
              <a:t>Kommunikation</a:t>
            </a:r>
            <a:r>
              <a:rPr lang="de-AT" sz="3200" b="1" dirty="0">
                <a:latin typeface="Montserrat" pitchFamily="2" charset="77"/>
                <a:ea typeface="Montserrat Light" charset="0"/>
                <a:cs typeface="Montserrat Light" charset="0"/>
              </a:rPr>
              <a:t>sdesign</a:t>
            </a:r>
            <a:endParaRPr lang="de-AT" sz="2400" b="1" dirty="0">
              <a:latin typeface="Montserrat" pitchFamily="2" charset="77"/>
              <a:ea typeface="Montserrat Light" charset="0"/>
              <a:cs typeface="Montserrat Light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A2B4E7-C6CE-414A-849C-57D13D364942}"/>
              </a:ext>
            </a:extLst>
          </p:cNvPr>
          <p:cNvSpPr txBox="1"/>
          <p:nvPr/>
        </p:nvSpPr>
        <p:spPr>
          <a:xfrm>
            <a:off x="590774" y="1522351"/>
            <a:ext cx="11055760" cy="203618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Kommunikation beschreibt den Prozess, </a:t>
            </a:r>
            <a:b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</a:br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eine </a:t>
            </a:r>
            <a:r>
              <a:rPr lang="de-AT" sz="2400" dirty="0">
                <a:solidFill>
                  <a:srgbClr val="65C2C2"/>
                </a:solidFill>
                <a:latin typeface="Montserrat Light" pitchFamily="2" charset="77"/>
                <a:ea typeface="Montserrat Light" charset="0"/>
                <a:cs typeface="Montserrat Light" charset="0"/>
              </a:rPr>
              <a:t>Botschaft von A nach B </a:t>
            </a:r>
            <a:r>
              <a:rPr lang="de-AT" sz="2400" dirty="0">
                <a:latin typeface="Montserrat Light" pitchFamily="2" charset="77"/>
                <a:ea typeface="Montserrat Light" charset="0"/>
                <a:cs typeface="Montserrat Light" charset="0"/>
              </a:rPr>
              <a:t>zu bringen.</a:t>
            </a:r>
            <a:endParaRPr lang="de-AT" dirty="0">
              <a:solidFill>
                <a:srgbClr val="65C2C2"/>
              </a:solidFill>
              <a:latin typeface="Montserrat Light" pitchFamily="2" charset="77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0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434649" y="734613"/>
            <a:ext cx="4345459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KOMMUNIKATIONsDESIGN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DD6D18E8-1034-C94D-8327-4A6A705C5401}"/>
              </a:ext>
            </a:extLst>
          </p:cNvPr>
          <p:cNvGrpSpPr/>
          <p:nvPr/>
        </p:nvGrpSpPr>
        <p:grpSpPr>
          <a:xfrm>
            <a:off x="1349942" y="2441866"/>
            <a:ext cx="9537423" cy="2233348"/>
            <a:chOff x="416474" y="1975696"/>
            <a:chExt cx="11493790" cy="2691464"/>
          </a:xfrm>
        </p:grpSpPr>
        <p:pic>
          <p:nvPicPr>
            <p:cNvPr id="15" name="Grafik 14" descr="Benutzer">
              <a:extLst>
                <a:ext uri="{FF2B5EF4-FFF2-40B4-BE49-F238E27FC236}">
                  <a16:creationId xmlns:a16="http://schemas.microsoft.com/office/drawing/2014/main" id="{BC243835-2FED-B64D-BF72-53355A927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6474" y="1975696"/>
              <a:ext cx="2616580" cy="2616580"/>
            </a:xfrm>
            <a:prstGeom prst="rect">
              <a:avLst/>
            </a:prstGeom>
          </p:spPr>
        </p:pic>
        <p:sp>
          <p:nvSpPr>
            <p:cNvPr id="16" name="Pfeil nach rechts 15">
              <a:extLst>
                <a:ext uri="{FF2B5EF4-FFF2-40B4-BE49-F238E27FC236}">
                  <a16:creationId xmlns:a16="http://schemas.microsoft.com/office/drawing/2014/main" id="{D0EDB5C0-4F3A-C541-A72B-4E3CEB704665}"/>
                </a:ext>
              </a:extLst>
            </p:cNvPr>
            <p:cNvSpPr/>
            <p:nvPr/>
          </p:nvSpPr>
          <p:spPr>
            <a:xfrm>
              <a:off x="303305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Stern mit 5 Zacken 16">
              <a:extLst>
                <a:ext uri="{FF2B5EF4-FFF2-40B4-BE49-F238E27FC236}">
                  <a16:creationId xmlns:a16="http://schemas.microsoft.com/office/drawing/2014/main" id="{CDBB03FF-8B60-EC4F-96F6-BF8FF8FAE5F5}"/>
                </a:ext>
              </a:extLst>
            </p:cNvPr>
            <p:cNvSpPr/>
            <p:nvPr/>
          </p:nvSpPr>
          <p:spPr>
            <a:xfrm>
              <a:off x="5265454" y="2509503"/>
              <a:ext cx="1548962" cy="1548962"/>
            </a:xfrm>
            <a:prstGeom prst="star5">
              <a:avLst/>
            </a:prstGeom>
            <a:solidFill>
              <a:srgbClr val="3468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Pfeil nach rechts 17">
              <a:extLst>
                <a:ext uri="{FF2B5EF4-FFF2-40B4-BE49-F238E27FC236}">
                  <a16:creationId xmlns:a16="http://schemas.microsoft.com/office/drawing/2014/main" id="{02DA62D3-A3C1-0743-9540-22D315012741}"/>
                </a:ext>
              </a:extLst>
            </p:cNvPr>
            <p:cNvSpPr/>
            <p:nvPr/>
          </p:nvSpPr>
          <p:spPr>
            <a:xfrm>
              <a:off x="706128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 descr="Benutzer">
              <a:extLst>
                <a:ext uri="{FF2B5EF4-FFF2-40B4-BE49-F238E27FC236}">
                  <a16:creationId xmlns:a16="http://schemas.microsoft.com/office/drawing/2014/main" id="{F2618545-39AE-1D4E-A893-193B6C0E7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93684" y="2050580"/>
              <a:ext cx="2616580" cy="2616580"/>
            </a:xfrm>
            <a:prstGeom prst="rect">
              <a:avLst/>
            </a:prstGeom>
          </p:spPr>
        </p:pic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0ED7F42E-342B-7B4D-ABFA-586BDCD56768}"/>
              </a:ext>
            </a:extLst>
          </p:cNvPr>
          <p:cNvSpPr txBox="1"/>
          <p:nvPr/>
        </p:nvSpPr>
        <p:spPr>
          <a:xfrm>
            <a:off x="1406491" y="4613076"/>
            <a:ext cx="205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64946B4-B5B5-D44A-A103-F638E25B9E53}"/>
              </a:ext>
            </a:extLst>
          </p:cNvPr>
          <p:cNvSpPr txBox="1"/>
          <p:nvPr/>
        </p:nvSpPr>
        <p:spPr>
          <a:xfrm>
            <a:off x="8511307" y="4614963"/>
            <a:ext cx="270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DCBFF0B-F2C8-2247-B1B0-DC0C316CF8EB}"/>
              </a:ext>
            </a:extLst>
          </p:cNvPr>
          <p:cNvSpPr txBox="1"/>
          <p:nvPr/>
        </p:nvSpPr>
        <p:spPr>
          <a:xfrm>
            <a:off x="3521152" y="3420332"/>
            <a:ext cx="152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Intention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90A773-0CA1-0140-9F3A-3BA494AD175D}"/>
              </a:ext>
            </a:extLst>
          </p:cNvPr>
          <p:cNvSpPr txBox="1"/>
          <p:nvPr/>
        </p:nvSpPr>
        <p:spPr>
          <a:xfrm>
            <a:off x="6863158" y="3404943"/>
            <a:ext cx="164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26139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434649" y="734613"/>
            <a:ext cx="4345459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KOMMUNIKATIONsDESIGN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DD6D18E8-1034-C94D-8327-4A6A705C5401}"/>
              </a:ext>
            </a:extLst>
          </p:cNvPr>
          <p:cNvGrpSpPr/>
          <p:nvPr/>
        </p:nvGrpSpPr>
        <p:grpSpPr>
          <a:xfrm>
            <a:off x="1349942" y="2441866"/>
            <a:ext cx="9537423" cy="2233348"/>
            <a:chOff x="416474" y="1975696"/>
            <a:chExt cx="11493790" cy="2691464"/>
          </a:xfrm>
        </p:grpSpPr>
        <p:pic>
          <p:nvPicPr>
            <p:cNvPr id="15" name="Grafik 14" descr="Benutzer">
              <a:extLst>
                <a:ext uri="{FF2B5EF4-FFF2-40B4-BE49-F238E27FC236}">
                  <a16:creationId xmlns:a16="http://schemas.microsoft.com/office/drawing/2014/main" id="{BC243835-2FED-B64D-BF72-53355A927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6474" y="1975696"/>
              <a:ext cx="2616580" cy="2616580"/>
            </a:xfrm>
            <a:prstGeom prst="rect">
              <a:avLst/>
            </a:prstGeom>
          </p:spPr>
        </p:pic>
        <p:sp>
          <p:nvSpPr>
            <p:cNvPr id="16" name="Pfeil nach rechts 15">
              <a:extLst>
                <a:ext uri="{FF2B5EF4-FFF2-40B4-BE49-F238E27FC236}">
                  <a16:creationId xmlns:a16="http://schemas.microsoft.com/office/drawing/2014/main" id="{D0EDB5C0-4F3A-C541-A72B-4E3CEB704665}"/>
                </a:ext>
              </a:extLst>
            </p:cNvPr>
            <p:cNvSpPr/>
            <p:nvPr/>
          </p:nvSpPr>
          <p:spPr>
            <a:xfrm>
              <a:off x="303305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Stern mit 5 Zacken 16">
              <a:extLst>
                <a:ext uri="{FF2B5EF4-FFF2-40B4-BE49-F238E27FC236}">
                  <a16:creationId xmlns:a16="http://schemas.microsoft.com/office/drawing/2014/main" id="{CDBB03FF-8B60-EC4F-96F6-BF8FF8FAE5F5}"/>
                </a:ext>
              </a:extLst>
            </p:cNvPr>
            <p:cNvSpPr/>
            <p:nvPr/>
          </p:nvSpPr>
          <p:spPr>
            <a:xfrm>
              <a:off x="5265454" y="2509503"/>
              <a:ext cx="1548962" cy="1548962"/>
            </a:xfrm>
            <a:prstGeom prst="star5">
              <a:avLst/>
            </a:prstGeom>
            <a:solidFill>
              <a:srgbClr val="3468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Pfeil nach rechts 17">
              <a:extLst>
                <a:ext uri="{FF2B5EF4-FFF2-40B4-BE49-F238E27FC236}">
                  <a16:creationId xmlns:a16="http://schemas.microsoft.com/office/drawing/2014/main" id="{02DA62D3-A3C1-0743-9540-22D315012741}"/>
                </a:ext>
              </a:extLst>
            </p:cNvPr>
            <p:cNvSpPr/>
            <p:nvPr/>
          </p:nvSpPr>
          <p:spPr>
            <a:xfrm>
              <a:off x="706128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 descr="Benutzer">
              <a:extLst>
                <a:ext uri="{FF2B5EF4-FFF2-40B4-BE49-F238E27FC236}">
                  <a16:creationId xmlns:a16="http://schemas.microsoft.com/office/drawing/2014/main" id="{F2618545-39AE-1D4E-A893-193B6C0E7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93684" y="2050580"/>
              <a:ext cx="2616580" cy="2616580"/>
            </a:xfrm>
            <a:prstGeom prst="rect">
              <a:avLst/>
            </a:prstGeom>
          </p:spPr>
        </p:pic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0ED7F42E-342B-7B4D-ABFA-586BDCD56768}"/>
              </a:ext>
            </a:extLst>
          </p:cNvPr>
          <p:cNvSpPr txBox="1"/>
          <p:nvPr/>
        </p:nvSpPr>
        <p:spPr>
          <a:xfrm>
            <a:off x="1406491" y="4613076"/>
            <a:ext cx="205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64946B4-B5B5-D44A-A103-F638E25B9E53}"/>
              </a:ext>
            </a:extLst>
          </p:cNvPr>
          <p:cNvSpPr txBox="1"/>
          <p:nvPr/>
        </p:nvSpPr>
        <p:spPr>
          <a:xfrm>
            <a:off x="8511307" y="4614963"/>
            <a:ext cx="270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DCBFF0B-F2C8-2247-B1B0-DC0C316CF8EB}"/>
              </a:ext>
            </a:extLst>
          </p:cNvPr>
          <p:cNvSpPr txBox="1"/>
          <p:nvPr/>
        </p:nvSpPr>
        <p:spPr>
          <a:xfrm>
            <a:off x="3521152" y="3420332"/>
            <a:ext cx="152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Intention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90A773-0CA1-0140-9F3A-3BA494AD175D}"/>
              </a:ext>
            </a:extLst>
          </p:cNvPr>
          <p:cNvSpPr txBox="1"/>
          <p:nvPr/>
        </p:nvSpPr>
        <p:spPr>
          <a:xfrm>
            <a:off x="6863158" y="3404943"/>
            <a:ext cx="164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Interpretation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9A26E07-CCC8-0F4B-9B16-8A22C4E3B957}"/>
              </a:ext>
            </a:extLst>
          </p:cNvPr>
          <p:cNvSpPr txBox="1"/>
          <p:nvPr/>
        </p:nvSpPr>
        <p:spPr>
          <a:xfrm>
            <a:off x="4466273" y="1823777"/>
            <a:ext cx="3099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347C92"/>
                </a:solidFill>
                <a:latin typeface="Montserrat Light" pitchFamily="2" charset="77"/>
              </a:rPr>
              <a:t>Sprache</a:t>
            </a:r>
          </a:p>
          <a:p>
            <a:pPr algn="ctr"/>
            <a:r>
              <a:rPr lang="de-DE" sz="2400" dirty="0">
                <a:solidFill>
                  <a:srgbClr val="347C92"/>
                </a:solidFill>
                <a:latin typeface="Montserrat Light" pitchFamily="2" charset="77"/>
              </a:rPr>
              <a:t>Bilder</a:t>
            </a:r>
          </a:p>
        </p:txBody>
      </p:sp>
    </p:spTree>
    <p:extLst>
      <p:ext uri="{BB962C8B-B14F-4D97-AF65-F5344CB8AC3E}">
        <p14:creationId xmlns:p14="http://schemas.microsoft.com/office/powerpoint/2010/main" val="213679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434649" y="734613"/>
            <a:ext cx="4345459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KOMMUNIKATIONsDESIGN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DD6D18E8-1034-C94D-8327-4A6A705C5401}"/>
              </a:ext>
            </a:extLst>
          </p:cNvPr>
          <p:cNvGrpSpPr/>
          <p:nvPr/>
        </p:nvGrpSpPr>
        <p:grpSpPr>
          <a:xfrm>
            <a:off x="1349942" y="2441866"/>
            <a:ext cx="9537423" cy="2233348"/>
            <a:chOff x="416474" y="1975696"/>
            <a:chExt cx="11493790" cy="2691464"/>
          </a:xfrm>
        </p:grpSpPr>
        <p:pic>
          <p:nvPicPr>
            <p:cNvPr id="15" name="Grafik 14" descr="Benutzer">
              <a:extLst>
                <a:ext uri="{FF2B5EF4-FFF2-40B4-BE49-F238E27FC236}">
                  <a16:creationId xmlns:a16="http://schemas.microsoft.com/office/drawing/2014/main" id="{BC243835-2FED-B64D-BF72-53355A927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6474" y="1975696"/>
              <a:ext cx="2616580" cy="2616580"/>
            </a:xfrm>
            <a:prstGeom prst="rect">
              <a:avLst/>
            </a:prstGeom>
          </p:spPr>
        </p:pic>
        <p:sp>
          <p:nvSpPr>
            <p:cNvPr id="16" name="Pfeil nach rechts 15">
              <a:extLst>
                <a:ext uri="{FF2B5EF4-FFF2-40B4-BE49-F238E27FC236}">
                  <a16:creationId xmlns:a16="http://schemas.microsoft.com/office/drawing/2014/main" id="{D0EDB5C0-4F3A-C541-A72B-4E3CEB704665}"/>
                </a:ext>
              </a:extLst>
            </p:cNvPr>
            <p:cNvSpPr/>
            <p:nvPr/>
          </p:nvSpPr>
          <p:spPr>
            <a:xfrm>
              <a:off x="303305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Stern mit 5 Zacken 16">
              <a:extLst>
                <a:ext uri="{FF2B5EF4-FFF2-40B4-BE49-F238E27FC236}">
                  <a16:creationId xmlns:a16="http://schemas.microsoft.com/office/drawing/2014/main" id="{CDBB03FF-8B60-EC4F-96F6-BF8FF8FAE5F5}"/>
                </a:ext>
              </a:extLst>
            </p:cNvPr>
            <p:cNvSpPr/>
            <p:nvPr/>
          </p:nvSpPr>
          <p:spPr>
            <a:xfrm>
              <a:off x="5265454" y="2509503"/>
              <a:ext cx="1548962" cy="1548962"/>
            </a:xfrm>
            <a:prstGeom prst="star5">
              <a:avLst/>
            </a:prstGeom>
            <a:solidFill>
              <a:srgbClr val="3468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Pfeil nach rechts 17">
              <a:extLst>
                <a:ext uri="{FF2B5EF4-FFF2-40B4-BE49-F238E27FC236}">
                  <a16:creationId xmlns:a16="http://schemas.microsoft.com/office/drawing/2014/main" id="{02DA62D3-A3C1-0743-9540-22D315012741}"/>
                </a:ext>
              </a:extLst>
            </p:cNvPr>
            <p:cNvSpPr/>
            <p:nvPr/>
          </p:nvSpPr>
          <p:spPr>
            <a:xfrm>
              <a:off x="7061284" y="2509503"/>
              <a:ext cx="1985532" cy="1698735"/>
            </a:xfrm>
            <a:prstGeom prst="rightArrow">
              <a:avLst/>
            </a:prstGeom>
            <a:solidFill>
              <a:srgbClr val="7DBF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9" name="Grafik 18" descr="Benutzer">
              <a:extLst>
                <a:ext uri="{FF2B5EF4-FFF2-40B4-BE49-F238E27FC236}">
                  <a16:creationId xmlns:a16="http://schemas.microsoft.com/office/drawing/2014/main" id="{F2618545-39AE-1D4E-A893-193B6C0E7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293684" y="2050580"/>
              <a:ext cx="2616580" cy="2616580"/>
            </a:xfrm>
            <a:prstGeom prst="rect">
              <a:avLst/>
            </a:prstGeom>
          </p:spPr>
        </p:pic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0ED7F42E-342B-7B4D-ABFA-586BDCD56768}"/>
              </a:ext>
            </a:extLst>
          </p:cNvPr>
          <p:cNvSpPr txBox="1"/>
          <p:nvPr/>
        </p:nvSpPr>
        <p:spPr>
          <a:xfrm>
            <a:off x="1406491" y="4613076"/>
            <a:ext cx="205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64946B4-B5B5-D44A-A103-F638E25B9E53}"/>
              </a:ext>
            </a:extLst>
          </p:cNvPr>
          <p:cNvSpPr txBox="1"/>
          <p:nvPr/>
        </p:nvSpPr>
        <p:spPr>
          <a:xfrm>
            <a:off x="8511307" y="4614963"/>
            <a:ext cx="270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Montserrat" pitchFamily="2" charset="77"/>
              </a:rPr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DCBFF0B-F2C8-2247-B1B0-DC0C316CF8EB}"/>
              </a:ext>
            </a:extLst>
          </p:cNvPr>
          <p:cNvSpPr txBox="1"/>
          <p:nvPr/>
        </p:nvSpPr>
        <p:spPr>
          <a:xfrm>
            <a:off x="3521152" y="3420332"/>
            <a:ext cx="152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Intention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90A773-0CA1-0140-9F3A-3BA494AD175D}"/>
              </a:ext>
            </a:extLst>
          </p:cNvPr>
          <p:cNvSpPr txBox="1"/>
          <p:nvPr/>
        </p:nvSpPr>
        <p:spPr>
          <a:xfrm>
            <a:off x="6863158" y="3404943"/>
            <a:ext cx="164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Interpretation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9A26E07-CCC8-0F4B-9B16-8A22C4E3B957}"/>
              </a:ext>
            </a:extLst>
          </p:cNvPr>
          <p:cNvSpPr txBox="1"/>
          <p:nvPr/>
        </p:nvSpPr>
        <p:spPr>
          <a:xfrm>
            <a:off x="4466273" y="1823777"/>
            <a:ext cx="3099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rgbClr val="347C92"/>
                </a:solidFill>
                <a:latin typeface="Montserrat Light" pitchFamily="2" charset="77"/>
              </a:rPr>
              <a:t>Sprache</a:t>
            </a:r>
          </a:p>
          <a:p>
            <a:pPr algn="ctr"/>
            <a:r>
              <a:rPr lang="de-DE" sz="2400" dirty="0">
                <a:solidFill>
                  <a:srgbClr val="347C92"/>
                </a:solidFill>
                <a:latin typeface="Montserrat Light" pitchFamily="2" charset="77"/>
              </a:rPr>
              <a:t>Bilder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6054AD4-13F0-714F-96B5-B15147B2678F}"/>
              </a:ext>
            </a:extLst>
          </p:cNvPr>
          <p:cNvSpPr txBox="1"/>
          <p:nvPr/>
        </p:nvSpPr>
        <p:spPr>
          <a:xfrm>
            <a:off x="3946509" y="4524444"/>
            <a:ext cx="4287739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Kommunikationsdesign unterstützt eine Botschaft, erfolgreich von A nach B zu gelangen.</a:t>
            </a:r>
          </a:p>
        </p:txBody>
      </p:sp>
    </p:spTree>
    <p:extLst>
      <p:ext uri="{BB962C8B-B14F-4D97-AF65-F5344CB8AC3E}">
        <p14:creationId xmlns:p14="http://schemas.microsoft.com/office/powerpoint/2010/main" val="139675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7434649" y="734613"/>
            <a:ext cx="4345459" cy="345988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rgbClr val="267C92"/>
                </a:solidFill>
                <a:latin typeface="Arial Black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1" dirty="0">
                <a:solidFill>
                  <a:srgbClr val="347C92"/>
                </a:solidFill>
                <a:latin typeface="Montserrat" pitchFamily="2" charset="77"/>
                <a:ea typeface="Montserrat Semi" charset="0"/>
                <a:cs typeface="Montserrat Semi" charset="0"/>
              </a:rPr>
              <a:t>AUFGABE</a:t>
            </a:r>
            <a:endParaRPr lang="en-US" sz="2400" b="1" cap="all" baseline="0" dirty="0">
              <a:solidFill>
                <a:srgbClr val="347C92"/>
              </a:solidFill>
              <a:latin typeface="Montserrat" pitchFamily="2" charset="77"/>
              <a:ea typeface="Montserrat Semi" charset="0"/>
              <a:cs typeface="Montserrat Sem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7200" y="1310640"/>
            <a:ext cx="11322908" cy="4495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90A773-0CA1-0140-9F3A-3BA494AD175D}"/>
              </a:ext>
            </a:extLst>
          </p:cNvPr>
          <p:cNvSpPr txBox="1"/>
          <p:nvPr/>
        </p:nvSpPr>
        <p:spPr>
          <a:xfrm>
            <a:off x="6863158" y="3404943"/>
            <a:ext cx="1648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>
                    <a:lumMod val="95000"/>
                  </a:schemeClr>
                </a:solidFill>
                <a:latin typeface="Montserrat Light" pitchFamily="2" charset="77"/>
              </a:rPr>
              <a:t>Interpretation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6EBEC3A-73B8-E447-A01C-4AA130FC808B}"/>
              </a:ext>
            </a:extLst>
          </p:cNvPr>
          <p:cNvSpPr txBox="1"/>
          <p:nvPr/>
        </p:nvSpPr>
        <p:spPr>
          <a:xfrm>
            <a:off x="590774" y="2504873"/>
            <a:ext cx="11055760" cy="210733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de-AT" sz="3200" dirty="0">
                <a:solidFill>
                  <a:schemeClr val="bg1">
                    <a:lumMod val="50000"/>
                  </a:schemeClr>
                </a:solidFill>
                <a:latin typeface="Montserrat Light" pitchFamily="2" charset="77"/>
                <a:ea typeface="Montserrat Light" charset="0"/>
                <a:cs typeface="Montserrat Light" charset="0"/>
              </a:rPr>
              <a:t>Welche </a:t>
            </a:r>
            <a:r>
              <a:rPr lang="de-AT" sz="3200" b="1" dirty="0">
                <a:solidFill>
                  <a:schemeClr val="bg1">
                    <a:lumMod val="50000"/>
                  </a:schemeClr>
                </a:solidFill>
                <a:latin typeface="Montserrat" pitchFamily="2" charset="77"/>
                <a:ea typeface="Montserrat Light" charset="0"/>
                <a:cs typeface="Montserrat Light" charset="0"/>
              </a:rPr>
              <a:t>Beispiele</a:t>
            </a:r>
            <a:r>
              <a:rPr lang="de-AT" sz="3200" dirty="0">
                <a:solidFill>
                  <a:schemeClr val="bg1">
                    <a:lumMod val="50000"/>
                  </a:schemeClr>
                </a:solidFill>
                <a:latin typeface="Montserrat Light" pitchFamily="2" charset="77"/>
                <a:ea typeface="Montserrat Light" charset="0"/>
                <a:cs typeface="Montserrat Light" charset="0"/>
              </a:rPr>
              <a:t> fallen Ihnen ein, </a:t>
            </a:r>
          </a:p>
          <a:p>
            <a:pPr algn="ctr"/>
            <a:r>
              <a:rPr lang="de-AT" sz="3200" dirty="0">
                <a:solidFill>
                  <a:schemeClr val="bg1">
                    <a:lumMod val="50000"/>
                  </a:schemeClr>
                </a:solidFill>
                <a:latin typeface="Montserrat Light" pitchFamily="2" charset="77"/>
                <a:ea typeface="Montserrat Light" charset="0"/>
                <a:cs typeface="Montserrat Light" charset="0"/>
              </a:rPr>
              <a:t>wo gutes Kommunikationsdesign gefragt ist?</a:t>
            </a:r>
            <a:endParaRPr lang="de-AT" sz="2400" dirty="0">
              <a:solidFill>
                <a:schemeClr val="bg1">
                  <a:lumMod val="50000"/>
                </a:schemeClr>
              </a:solidFill>
              <a:latin typeface="Montserrat Light" pitchFamily="2" charset="77"/>
              <a:ea typeface="Montserrat Light" charset="0"/>
              <a:cs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4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rterPath_Presentation_Template_20171002" id="{C3B3B7E0-6841-7C4B-A850-530B1655891F}" vid="{CC5CD7CE-24FB-8B49-9C8B-AA603262CA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5C857937AC9B48883B1D83851D2B84" ma:contentTypeVersion="8" ma:contentTypeDescription="Ein neues Dokument erstellen." ma:contentTypeScope="" ma:versionID="3cc2d705237cd4fbb07f79b74031f476">
  <xsd:schema xmlns:xsd="http://www.w3.org/2001/XMLSchema" xmlns:xs="http://www.w3.org/2001/XMLSchema" xmlns:p="http://schemas.microsoft.com/office/2006/metadata/properties" xmlns:ns2="26ac46cb-2010-4032-8433-619a42caceec" xmlns:ns3="798baea7-f420-432a-90c4-1864764ae58a" targetNamespace="http://schemas.microsoft.com/office/2006/metadata/properties" ma:root="true" ma:fieldsID="d056f5d76800008ad19969e566284b22" ns2:_="" ns3:_="">
    <xsd:import namespace="26ac46cb-2010-4032-8433-619a42caceec"/>
    <xsd:import namespace="798baea7-f420-432a-90c4-1864764ae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c46cb-2010-4032-8433-619a42cac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baea7-f420-432a-90c4-1864764ae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D06586-EA80-45F6-AFC6-8F22811393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AD5CB-3D45-4A8D-A72D-3776D7CF7212}"/>
</file>

<file path=customXml/itemProps3.xml><?xml version="1.0" encoding="utf-8"?>
<ds:datastoreItem xmlns:ds="http://schemas.openxmlformats.org/officeDocument/2006/customXml" ds:itemID="{E329F3B4-0F89-4B04-AB21-F84C2210F0EE}"/>
</file>

<file path=docProps/app.xml><?xml version="1.0" encoding="utf-8"?>
<Properties xmlns="http://schemas.openxmlformats.org/officeDocument/2006/extended-properties" xmlns:vt="http://schemas.openxmlformats.org/officeDocument/2006/docPropsVTypes">
  <Template>SmarterPath_Presentation_Template_20171002</Template>
  <TotalTime>0</TotalTime>
  <Words>67</Words>
  <Application>Microsoft Macintosh PowerPoint</Application>
  <PresentationFormat>Breitbild</PresentationFormat>
  <Paragraphs>31</Paragraphs>
  <Slides>7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Light</vt:lpstr>
      <vt:lpstr>Montserrat Semi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Christopher Boeckelmann</dc:creator>
  <cp:lastModifiedBy>Kerstin Schachinger</cp:lastModifiedBy>
  <cp:revision>27</cp:revision>
  <dcterms:created xsi:type="dcterms:W3CDTF">2018-02-12T16:50:17Z</dcterms:created>
  <dcterms:modified xsi:type="dcterms:W3CDTF">2018-07-18T22:49:55Z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0x010100655C857937AC9B48883B1D83851D2B84</vt:lpwstr>
  </property>
</Properties>
</file>